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ím és tartalom" type="obj">
  <p:cSld name="OBJECT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/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" type="body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ép képaláírással" type="picTx">
  <p:cSld name="PICTURE_WITH_CAPTIO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77" name="Google Shape;77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1"/>
          <p:cNvSpPr txBox="1"/>
          <p:nvPr>
            <p:ph type="title"/>
          </p:nvPr>
        </p:nvSpPr>
        <p:spPr>
          <a:xfrm>
            <a:off x="685332" y="609600"/>
            <a:ext cx="4129618" cy="20232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1"/>
          <p:cNvSpPr/>
          <p:nvPr>
            <p:ph idx="2" type="pic"/>
          </p:nvPr>
        </p:nvSpPr>
        <p:spPr>
          <a:xfrm>
            <a:off x="5004270" y="609601"/>
            <a:ext cx="3005851" cy="5181600"/>
          </a:xfrm>
          <a:prstGeom prst="roundRect">
            <a:avLst>
              <a:gd fmla="val 4943" name="adj"/>
            </a:avLst>
          </a:prstGeom>
          <a:noFill/>
          <a:ln cap="sq" cmpd="sng" w="82550">
            <a:solidFill>
              <a:srgbClr val="EEEAE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80" name="Google Shape;80;p11"/>
          <p:cNvSpPr txBox="1"/>
          <p:nvPr>
            <p:ph idx="1" type="body"/>
          </p:nvPr>
        </p:nvSpPr>
        <p:spPr>
          <a:xfrm>
            <a:off x="685346" y="2632853"/>
            <a:ext cx="4129604" cy="31583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1" name="Google Shape;81;p11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1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1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ámakép képaláírással">
  <p:cSld name="Panorámakép képaláírással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85" name="Google Shape;85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2"/>
          <p:cNvSpPr txBox="1"/>
          <p:nvPr>
            <p:ph type="title"/>
          </p:nvPr>
        </p:nvSpPr>
        <p:spPr>
          <a:xfrm>
            <a:off x="685346" y="4289374"/>
            <a:ext cx="7773324" cy="81161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2"/>
          <p:cNvSpPr/>
          <p:nvPr>
            <p:ph idx="2" type="pic"/>
          </p:nvPr>
        </p:nvSpPr>
        <p:spPr>
          <a:xfrm>
            <a:off x="888558" y="698261"/>
            <a:ext cx="7366899" cy="3214136"/>
          </a:xfrm>
          <a:prstGeom prst="roundRect">
            <a:avLst>
              <a:gd fmla="val 4944" name="adj"/>
            </a:avLst>
          </a:prstGeom>
          <a:noFill/>
          <a:ln cap="sq" cmpd="sng" w="82550">
            <a:solidFill>
              <a:srgbClr val="EEEAE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88" name="Google Shape;88;p12"/>
          <p:cNvSpPr txBox="1"/>
          <p:nvPr>
            <p:ph idx="1" type="body"/>
          </p:nvPr>
        </p:nvSpPr>
        <p:spPr>
          <a:xfrm>
            <a:off x="685331" y="5108728"/>
            <a:ext cx="7773339" cy="682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9" name="Google Shape;89;p12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2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2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képaláírás">
  <p:cSld name="Cím és képaláírás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93" name="Google Shape;93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3"/>
          <p:cNvSpPr txBox="1"/>
          <p:nvPr>
            <p:ph type="title"/>
          </p:nvPr>
        </p:nvSpPr>
        <p:spPr>
          <a:xfrm>
            <a:off x="685331" y="609600"/>
            <a:ext cx="7773339" cy="342724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3"/>
          <p:cNvSpPr txBox="1"/>
          <p:nvPr>
            <p:ph idx="1" type="body"/>
          </p:nvPr>
        </p:nvSpPr>
        <p:spPr>
          <a:xfrm>
            <a:off x="685331" y="4204821"/>
            <a:ext cx="7773339" cy="15863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96" name="Google Shape;96;p13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3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3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dézet képaláírással">
  <p:cSld name="Idézet képaláírással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100" name="Google Shape;100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/>
          <p:nvPr>
            <p:ph type="title"/>
          </p:nvPr>
        </p:nvSpPr>
        <p:spPr>
          <a:xfrm>
            <a:off x="1084659" y="872588"/>
            <a:ext cx="6977064" cy="27299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4"/>
          <p:cNvSpPr txBox="1"/>
          <p:nvPr>
            <p:ph idx="1" type="body"/>
          </p:nvPr>
        </p:nvSpPr>
        <p:spPr>
          <a:xfrm>
            <a:off x="1290484" y="3610032"/>
            <a:ext cx="6564224" cy="594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03" name="Google Shape;103;p14"/>
          <p:cNvSpPr txBox="1"/>
          <p:nvPr>
            <p:ph idx="2" type="body"/>
          </p:nvPr>
        </p:nvSpPr>
        <p:spPr>
          <a:xfrm>
            <a:off x="685331" y="4372797"/>
            <a:ext cx="7773339" cy="14210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04" name="Google Shape;104;p14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4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4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107" name="Google Shape;107;p14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Twentieth Century"/>
              <a:buNone/>
            </a:pPr>
            <a:r>
              <a:rPr b="0" lang="hu-HU" sz="8000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“</a:t>
            </a:r>
            <a:endParaRPr/>
          </a:p>
        </p:txBody>
      </p:sp>
      <p:sp>
        <p:nvSpPr>
          <p:cNvPr id="108" name="Google Shape;108;p14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Twentieth Century"/>
              <a:buNone/>
            </a:pPr>
            <a:r>
              <a:rPr b="0" lang="hu-HU" sz="8000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évkártya">
  <p:cSld name="Névkártya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110" name="Google Shape;110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5"/>
          <p:cNvSpPr txBox="1"/>
          <p:nvPr>
            <p:ph type="title"/>
          </p:nvPr>
        </p:nvSpPr>
        <p:spPr>
          <a:xfrm>
            <a:off x="685331" y="2138722"/>
            <a:ext cx="7773339" cy="25118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5"/>
          <p:cNvSpPr txBox="1"/>
          <p:nvPr>
            <p:ph idx="1" type="body"/>
          </p:nvPr>
        </p:nvSpPr>
        <p:spPr>
          <a:xfrm>
            <a:off x="685331" y="4662335"/>
            <a:ext cx="7773339" cy="11406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13" name="Google Shape;113;p15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5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15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hasáb">
  <p:cSld name="3 hasáb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117" name="Google Shape;117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6"/>
          <p:cNvSpPr txBox="1"/>
          <p:nvPr>
            <p:ph type="title"/>
          </p:nvPr>
        </p:nvSpPr>
        <p:spPr>
          <a:xfrm>
            <a:off x="685331" y="609600"/>
            <a:ext cx="7773339" cy="16050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16"/>
          <p:cNvSpPr txBox="1"/>
          <p:nvPr>
            <p:ph idx="1" type="body"/>
          </p:nvPr>
        </p:nvSpPr>
        <p:spPr>
          <a:xfrm>
            <a:off x="685331" y="2367093"/>
            <a:ext cx="2474232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20" name="Google Shape;120;p16"/>
          <p:cNvSpPr txBox="1"/>
          <p:nvPr>
            <p:ph idx="2" type="body"/>
          </p:nvPr>
        </p:nvSpPr>
        <p:spPr>
          <a:xfrm>
            <a:off x="685331" y="2943356"/>
            <a:ext cx="2474232" cy="2847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21" name="Google Shape;121;p16"/>
          <p:cNvSpPr txBox="1"/>
          <p:nvPr>
            <p:ph idx="3" type="body"/>
          </p:nvPr>
        </p:nvSpPr>
        <p:spPr>
          <a:xfrm>
            <a:off x="3339292" y="2367093"/>
            <a:ext cx="246864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22" name="Google Shape;122;p16"/>
          <p:cNvSpPr txBox="1"/>
          <p:nvPr>
            <p:ph idx="4" type="body"/>
          </p:nvPr>
        </p:nvSpPr>
        <p:spPr>
          <a:xfrm>
            <a:off x="3331012" y="2943356"/>
            <a:ext cx="2477513" cy="2847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23" name="Google Shape;123;p16"/>
          <p:cNvSpPr txBox="1"/>
          <p:nvPr>
            <p:ph idx="5" type="body"/>
          </p:nvPr>
        </p:nvSpPr>
        <p:spPr>
          <a:xfrm>
            <a:off x="5979974" y="2367093"/>
            <a:ext cx="2478696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24" name="Google Shape;124;p16"/>
          <p:cNvSpPr txBox="1"/>
          <p:nvPr>
            <p:ph idx="6" type="body"/>
          </p:nvPr>
        </p:nvSpPr>
        <p:spPr>
          <a:xfrm>
            <a:off x="5979974" y="2943356"/>
            <a:ext cx="2478696" cy="2847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25" name="Google Shape;125;p16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16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6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képhasáb">
  <p:cSld name="3 képhasáb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129" name="Google Shape;129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7"/>
          <p:cNvSpPr txBox="1"/>
          <p:nvPr>
            <p:ph type="title"/>
          </p:nvPr>
        </p:nvSpPr>
        <p:spPr>
          <a:xfrm>
            <a:off x="685331" y="610772"/>
            <a:ext cx="7773339" cy="16039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17"/>
          <p:cNvSpPr txBox="1"/>
          <p:nvPr>
            <p:ph idx="1" type="body"/>
          </p:nvPr>
        </p:nvSpPr>
        <p:spPr>
          <a:xfrm>
            <a:off x="685331" y="4204820"/>
            <a:ext cx="2472307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b="0" sz="22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32" name="Google Shape;132;p17"/>
          <p:cNvSpPr/>
          <p:nvPr>
            <p:ph idx="2" type="pic"/>
          </p:nvPr>
        </p:nvSpPr>
        <p:spPr>
          <a:xfrm>
            <a:off x="685331" y="2367093"/>
            <a:ext cx="2472307" cy="1524000"/>
          </a:xfrm>
          <a:prstGeom prst="roundRect">
            <a:avLst>
              <a:gd fmla="val 9363" name="adj"/>
            </a:avLst>
          </a:prstGeom>
          <a:noFill/>
          <a:ln cap="sq" cmpd="sng" w="82550">
            <a:solidFill>
              <a:srgbClr val="EEEAE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133" name="Google Shape;133;p17"/>
          <p:cNvSpPr txBox="1"/>
          <p:nvPr>
            <p:ph idx="3" type="body"/>
          </p:nvPr>
        </p:nvSpPr>
        <p:spPr>
          <a:xfrm>
            <a:off x="685331" y="4781082"/>
            <a:ext cx="2472307" cy="10101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34" name="Google Shape;134;p17"/>
          <p:cNvSpPr txBox="1"/>
          <p:nvPr>
            <p:ph idx="4" type="body"/>
          </p:nvPr>
        </p:nvSpPr>
        <p:spPr>
          <a:xfrm>
            <a:off x="3332069" y="4204820"/>
            <a:ext cx="247637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b="0" sz="22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35" name="Google Shape;135;p17"/>
          <p:cNvSpPr/>
          <p:nvPr>
            <p:ph idx="5" type="pic"/>
          </p:nvPr>
        </p:nvSpPr>
        <p:spPr>
          <a:xfrm>
            <a:off x="3331011" y="2367093"/>
            <a:ext cx="2477514" cy="1524000"/>
          </a:xfrm>
          <a:prstGeom prst="roundRect">
            <a:avLst>
              <a:gd fmla="val 8841" name="adj"/>
            </a:avLst>
          </a:prstGeom>
          <a:noFill/>
          <a:ln cap="sq" cmpd="sng" w="82550">
            <a:solidFill>
              <a:srgbClr val="EEEAE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136" name="Google Shape;136;p17"/>
          <p:cNvSpPr txBox="1"/>
          <p:nvPr>
            <p:ph idx="6" type="body"/>
          </p:nvPr>
        </p:nvSpPr>
        <p:spPr>
          <a:xfrm>
            <a:off x="3331011" y="4781081"/>
            <a:ext cx="2477514" cy="10101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37" name="Google Shape;137;p17"/>
          <p:cNvSpPr txBox="1"/>
          <p:nvPr>
            <p:ph idx="7" type="body"/>
          </p:nvPr>
        </p:nvSpPr>
        <p:spPr>
          <a:xfrm>
            <a:off x="5979974" y="4204820"/>
            <a:ext cx="247551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b="0" sz="22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38" name="Google Shape;138;p17"/>
          <p:cNvSpPr/>
          <p:nvPr>
            <p:ph idx="8" type="pic"/>
          </p:nvPr>
        </p:nvSpPr>
        <p:spPr>
          <a:xfrm>
            <a:off x="5979974" y="2367093"/>
            <a:ext cx="2478696" cy="1524000"/>
          </a:xfrm>
          <a:prstGeom prst="roundRect">
            <a:avLst>
              <a:gd fmla="val 8841" name="adj"/>
            </a:avLst>
          </a:prstGeom>
          <a:noFill/>
          <a:ln cap="sq" cmpd="sng" w="82550">
            <a:solidFill>
              <a:srgbClr val="EEEAE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139" name="Google Shape;139;p17"/>
          <p:cNvSpPr txBox="1"/>
          <p:nvPr>
            <p:ph idx="9" type="body"/>
          </p:nvPr>
        </p:nvSpPr>
        <p:spPr>
          <a:xfrm>
            <a:off x="5979880" y="4781079"/>
            <a:ext cx="2478790" cy="1010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40" name="Google Shape;140;p17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17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17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függőleges szöveg" type="vertTx">
  <p:cSld name="VERTICAL_TEX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144" name="Google Shape;144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8"/>
          <p:cNvSpPr txBox="1"/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18"/>
          <p:cNvSpPr txBox="1"/>
          <p:nvPr>
            <p:ph idx="1" type="body"/>
          </p:nvPr>
        </p:nvSpPr>
        <p:spPr>
          <a:xfrm rot="5400000">
            <a:off x="2859947" y="192478"/>
            <a:ext cx="3424107" cy="7773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47" name="Google Shape;147;p18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18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18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üggőleges cím és szöveg" type="vertTitleAndTx">
  <p:cSld name="VERTICAL_TITLE_AND_VERTICAL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151" name="Google Shape;151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9"/>
          <p:cNvSpPr txBox="1"/>
          <p:nvPr>
            <p:ph type="title"/>
          </p:nvPr>
        </p:nvSpPr>
        <p:spPr>
          <a:xfrm rot="5400000">
            <a:off x="4910373" y="2242904"/>
            <a:ext cx="5181599" cy="19149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19"/>
          <p:cNvSpPr txBox="1"/>
          <p:nvPr>
            <p:ph idx="1" type="body"/>
          </p:nvPr>
        </p:nvSpPr>
        <p:spPr>
          <a:xfrm rot="5400000">
            <a:off x="966553" y="328380"/>
            <a:ext cx="5181599" cy="57440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54" name="Google Shape;154;p19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19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19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Üres" type="blank">
  <p:cSld name="BLANK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19" name="Google Shape;19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dia" type="title">
  <p:cSld name="TITLE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Title-R1d.png" id="24" name="Google Shape;24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"/>
          <p:cNvSpPr txBox="1"/>
          <p:nvPr>
            <p:ph type="ctrTitle"/>
          </p:nvPr>
        </p:nvSpPr>
        <p:spPr>
          <a:xfrm>
            <a:off x="1313259" y="1300786"/>
            <a:ext cx="6517482" cy="25092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wentieth Century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subTitle"/>
          </p:nvPr>
        </p:nvSpPr>
        <p:spPr>
          <a:xfrm>
            <a:off x="1313259" y="3886201"/>
            <a:ext cx="6517482" cy="1371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>
                <a:solidFill>
                  <a:srgbClr val="7F7F7F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7" name="Google Shape;27;p4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tartalom">
  <p:cSld name="Cím és tartalom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31" name="Google Shape;31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"/>
          <p:cNvSpPr txBox="1"/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685330" y="2367093"/>
            <a:ext cx="7772870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zakaszfejléc" type="secHead">
  <p:cSld name="SECTION_HEADER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38" name="Google Shape;38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6"/>
          <p:cNvSpPr txBox="1"/>
          <p:nvPr>
            <p:ph type="title"/>
          </p:nvPr>
        </p:nvSpPr>
        <p:spPr>
          <a:xfrm>
            <a:off x="685331" y="828564"/>
            <a:ext cx="7763814" cy="273681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wentieth Century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" type="body"/>
          </p:nvPr>
        </p:nvSpPr>
        <p:spPr>
          <a:xfrm>
            <a:off x="685331" y="3657458"/>
            <a:ext cx="7763814" cy="13681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tartalomrész" type="twoObj">
  <p:cSld name="TWO_OBJECTS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45" name="Google Shape;45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7"/>
          <p:cNvSpPr txBox="1"/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" type="body"/>
          </p:nvPr>
        </p:nvSpPr>
        <p:spPr>
          <a:xfrm>
            <a:off x="685330" y="2367093"/>
            <a:ext cx="3829520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2" type="body"/>
          </p:nvPr>
        </p:nvSpPr>
        <p:spPr>
          <a:xfrm>
            <a:off x="4629150" y="2367093"/>
            <a:ext cx="3829050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Összehasonlítás" type="twoTxTwoObj">
  <p:cSld name="TWO_OBJECTS_WITH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53" name="Google Shape;53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8"/>
          <p:cNvSpPr txBox="1"/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" type="body"/>
          </p:nvPr>
        </p:nvSpPr>
        <p:spPr>
          <a:xfrm>
            <a:off x="859746" y="2371018"/>
            <a:ext cx="3655106" cy="6799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b="0" sz="2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6" name="Google Shape;56;p8"/>
          <p:cNvSpPr txBox="1"/>
          <p:nvPr>
            <p:ph idx="2" type="body"/>
          </p:nvPr>
        </p:nvSpPr>
        <p:spPr>
          <a:xfrm>
            <a:off x="685331" y="3051013"/>
            <a:ext cx="3829520" cy="274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3" type="body"/>
          </p:nvPr>
        </p:nvSpPr>
        <p:spPr>
          <a:xfrm>
            <a:off x="4797317" y="2371018"/>
            <a:ext cx="3661353" cy="6799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b="0" sz="2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8" name="Google Shape;58;p8"/>
          <p:cNvSpPr txBox="1"/>
          <p:nvPr>
            <p:ph idx="4" type="body"/>
          </p:nvPr>
        </p:nvSpPr>
        <p:spPr>
          <a:xfrm>
            <a:off x="4629150" y="3051013"/>
            <a:ext cx="3829051" cy="274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8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8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8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sak cím" type="titleOnly">
  <p:cSld name="TITLE_ONLY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63" name="Google Shape;63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9"/>
          <p:cNvSpPr txBox="1"/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9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9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rtalomrész képaláírással" type="objTx">
  <p:cSld name="OBJECT_WITH_CAPTION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69" name="Google Shape;69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0"/>
          <p:cNvSpPr txBox="1"/>
          <p:nvPr>
            <p:ph type="title"/>
          </p:nvPr>
        </p:nvSpPr>
        <p:spPr>
          <a:xfrm>
            <a:off x="685331" y="609600"/>
            <a:ext cx="2951766" cy="20232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3808547" y="609601"/>
            <a:ext cx="4650122" cy="5181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10"/>
          <p:cNvSpPr txBox="1"/>
          <p:nvPr>
            <p:ph idx="2" type="body"/>
          </p:nvPr>
        </p:nvSpPr>
        <p:spPr>
          <a:xfrm>
            <a:off x="685331" y="2632852"/>
            <a:ext cx="2951767" cy="3158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3" name="Google Shape;73;p10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0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0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2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slideLayout" Target="../slideLayouts/slideLayout18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35000">
              <a:srgbClr val="FFFFFF"/>
            </a:gs>
            <a:gs pos="100000">
              <a:srgbClr val="FFCA07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\\DROBO-FS\QuickDrops\JB\PPTX NG\Droplets\LightingOverlay.png" id="6" name="Google Shape;6;p1"/>
          <p:cNvPicPr preferRelativeResize="0"/>
          <p:nvPr/>
        </p:nvPicPr>
        <p:blipFill rotWithShape="1">
          <a:blip r:embed="rId1">
            <a:alphaModFix amt="70000"/>
          </a:blip>
          <a:srcRect b="0" l="0" r="0" t="0"/>
          <a:stretch/>
        </p:blipFill>
        <p:spPr>
          <a:xfrm>
            <a:off x="1" y="-1"/>
            <a:ext cx="914400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/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 b="0" i="0" sz="3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-3429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-3302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-3175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-3175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-3175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-3175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-3175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-3175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jpg"/><Relationship Id="rId4" Type="http://schemas.openxmlformats.org/officeDocument/2006/relationships/image" Target="../media/image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jpg"/><Relationship Id="rId4" Type="http://schemas.openxmlformats.org/officeDocument/2006/relationships/image" Target="../media/image1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jpg"/><Relationship Id="rId4" Type="http://schemas.openxmlformats.org/officeDocument/2006/relationships/image" Target="../media/image2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jpg"/><Relationship Id="rId4" Type="http://schemas.openxmlformats.org/officeDocument/2006/relationships/image" Target="../media/image3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6.jpg"/><Relationship Id="rId4" Type="http://schemas.openxmlformats.org/officeDocument/2006/relationships/image" Target="../media/image18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1.jpg"/><Relationship Id="rId4" Type="http://schemas.openxmlformats.org/officeDocument/2006/relationships/image" Target="../media/image1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4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1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7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7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3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9.jpg"/><Relationship Id="rId4" Type="http://schemas.openxmlformats.org/officeDocument/2006/relationships/image" Target="../media/image38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4.jpg"/><Relationship Id="rId4" Type="http://schemas.openxmlformats.org/officeDocument/2006/relationships/image" Target="../media/image26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0.jpg"/><Relationship Id="rId4" Type="http://schemas.openxmlformats.org/officeDocument/2006/relationships/image" Target="../media/image3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5.jpg"/><Relationship Id="rId4" Type="http://schemas.openxmlformats.org/officeDocument/2006/relationships/image" Target="../media/image33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2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6.jpg"/><Relationship Id="rId4" Type="http://schemas.openxmlformats.org/officeDocument/2006/relationships/image" Target="../media/image43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9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4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7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0.jpg"/><Relationship Id="rId4" Type="http://schemas.openxmlformats.org/officeDocument/2006/relationships/image" Target="../media/image49.jpg"/><Relationship Id="rId5" Type="http://schemas.openxmlformats.org/officeDocument/2006/relationships/image" Target="../media/image46.jpg"/><Relationship Id="rId6" Type="http://schemas.openxmlformats.org/officeDocument/2006/relationships/image" Target="../media/image45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2.jpg"/><Relationship Id="rId4" Type="http://schemas.openxmlformats.org/officeDocument/2006/relationships/image" Target="../media/image53.jpg"/><Relationship Id="rId5" Type="http://schemas.openxmlformats.org/officeDocument/2006/relationships/image" Target="../media/image48.jpg"/><Relationship Id="rId6" Type="http://schemas.openxmlformats.org/officeDocument/2006/relationships/image" Target="../media/image55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0.jpg"/><Relationship Id="rId4" Type="http://schemas.openxmlformats.org/officeDocument/2006/relationships/image" Target="../media/image51.jpg"/><Relationship Id="rId5" Type="http://schemas.openxmlformats.org/officeDocument/2006/relationships/image" Target="../media/image47.jpg"/><Relationship Id="rId6" Type="http://schemas.openxmlformats.org/officeDocument/2006/relationships/image" Target="../media/image54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0"/>
          <p:cNvSpPr txBox="1"/>
          <p:nvPr>
            <p:ph type="title"/>
          </p:nvPr>
        </p:nvSpPr>
        <p:spPr>
          <a:xfrm>
            <a:off x="928662" y="428604"/>
            <a:ext cx="7498080" cy="35144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40"/>
              <a:buFont typeface="Comic Sans MS"/>
              <a:buNone/>
            </a:pPr>
            <a:r>
              <a:rPr lang="hu-HU" sz="324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BERCSÉNYI MIKLÓS KATOLIKUS GIMNÁZIUM ÉS KOLLÉGIUM, ÁLTALÁNOS ISKOLA, ÓVODA</a:t>
            </a:r>
            <a:br>
              <a:rPr lang="hu-HU" sz="324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hu-HU" sz="324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PÁNTHY ENDRE KATOLIKUS ÁLTALÁNOS ISKOLA TAGINTÉZMÉNYE</a:t>
            </a:r>
            <a:endParaRPr/>
          </a:p>
        </p:txBody>
      </p:sp>
      <p:pic>
        <p:nvPicPr>
          <p:cNvPr descr="fiuiskola.jpg" id="162" name="Google Shape;162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29046" y="3955473"/>
            <a:ext cx="3097312" cy="2060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9"/>
          <p:cNvSpPr/>
          <p:nvPr/>
        </p:nvSpPr>
        <p:spPr>
          <a:xfrm>
            <a:off x="857224" y="928670"/>
            <a:ext cx="7643866" cy="13542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A06A28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10" name="Google Shape;210;p29"/>
          <p:cNvSpPr/>
          <p:nvPr/>
        </p:nvSpPr>
        <p:spPr>
          <a:xfrm>
            <a:off x="928662" y="947075"/>
            <a:ext cx="7572428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Szakos ellátottságunk jelenleg nagyon jó. Több nyugdíjas kolléga is </a:t>
            </a:r>
            <a:r>
              <a:rPr lang="hu-HU" sz="32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visszatért</a:t>
            </a:r>
            <a:r>
              <a:rPr lang="hu-HU" sz="36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 a pályára, hogy átadhassa tudását a fiatal generációnak. </a:t>
            </a:r>
            <a:endParaRPr/>
          </a:p>
        </p:txBody>
      </p:sp>
      <p:sp>
        <p:nvSpPr>
          <p:cNvPr id="211" name="Google Shape;211;p29"/>
          <p:cNvSpPr/>
          <p:nvPr/>
        </p:nvSpPr>
        <p:spPr>
          <a:xfrm>
            <a:off x="750067" y="3858387"/>
            <a:ext cx="7858180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A 4 testnevelés óra mellett 1 néptánc óra mozgatja meg a gyerekeket, melyet szakos néptánc tanár oktat.</a:t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0"/>
          <p:cNvSpPr/>
          <p:nvPr/>
        </p:nvSpPr>
        <p:spPr>
          <a:xfrm>
            <a:off x="1000100" y="1772816"/>
            <a:ext cx="7500990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54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Intézményünkben teátrum, rajz, énekkar és furulya szakkör működik.</a:t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/>
          <p:nvPr/>
        </p:nvSpPr>
        <p:spPr>
          <a:xfrm>
            <a:off x="928662" y="797510"/>
            <a:ext cx="7286676" cy="52629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800"/>
              <a:buFont typeface="Comic Sans MS"/>
              <a:buNone/>
            </a:pPr>
            <a:r>
              <a:rPr b="0" i="0" lang="hu-HU" sz="4800" u="none" cap="none" strike="noStrike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Több, mint 20 éve működik a Boldog Diákévekért Alapítványunk, melynek bevételével diákjaink életét és tanulmányait segítjük. </a:t>
            </a:r>
            <a:endParaRPr b="0" i="0" sz="4800" u="none" cap="none" strike="noStrike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2"/>
          <p:cNvSpPr/>
          <p:nvPr/>
        </p:nvSpPr>
        <p:spPr>
          <a:xfrm>
            <a:off x="928662" y="1556792"/>
            <a:ext cx="7715304" cy="3970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Iskolánk, mint katolikus intézmény, a 10. tanévét kezdte meg. Ez idő alatt beépítette a mindennapi életébe azokat az értékeket, hagyományokat, célokat, feladatokat, melyek a közösség jónak vallott. </a:t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3"/>
          <p:cNvSpPr/>
          <p:nvPr/>
        </p:nvSpPr>
        <p:spPr>
          <a:xfrm>
            <a:off x="928662" y="1412776"/>
            <a:ext cx="7286676" cy="37856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000"/>
              <a:buFont typeface="Comic Sans MS"/>
              <a:buNone/>
            </a:pPr>
            <a:r>
              <a:rPr b="0" i="0" lang="hu-HU" sz="4000" u="none" cap="none" strike="noStrike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Számos olyan rendezvényt tartunk, melyek lebonyolításában, szervezésében a szülők és partnereink is egyaránt részt vesznek.</a:t>
            </a:r>
            <a:endParaRPr b="0" i="0" sz="4000" u="none" cap="none" strike="noStrike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4"/>
          <p:cNvSpPr/>
          <p:nvPr/>
        </p:nvSpPr>
        <p:spPr>
          <a:xfrm>
            <a:off x="321455" y="188640"/>
            <a:ext cx="8501090" cy="6001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Comic Sans MS"/>
              <a:buNone/>
            </a:pPr>
            <a:r>
              <a:rPr b="1" i="0" lang="hu-HU" sz="2400" u="none" cap="none" strike="noStrike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Hagyományaink:</a:t>
            </a:r>
            <a:endParaRPr b="1" i="0" sz="2400" u="none" cap="none" strike="noStrike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524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Comic Sans MS"/>
              <a:buChar char="•"/>
            </a:pPr>
            <a:r>
              <a:rPr b="0" i="0" lang="hu-HU" sz="2400" u="none" cap="none" strike="noStrike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Futball éjszakája</a:t>
            </a:r>
            <a:endParaRPr b="0" i="0" sz="2400" u="none" cap="none" strike="noStrike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524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Comic Sans MS"/>
              <a:buChar char="•"/>
            </a:pPr>
            <a:r>
              <a:rPr b="0" i="0" lang="hu-HU" sz="2400" u="none" cap="none" strike="noStrike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Városi Autómentes Nap</a:t>
            </a:r>
            <a:endParaRPr b="0" i="0" sz="2400" u="none" cap="none" strike="noStrike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524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Comic Sans MS"/>
              <a:buChar char="•"/>
            </a:pPr>
            <a:r>
              <a:rPr b="0" i="0" lang="hu-HU" sz="2400" u="none" cap="none" strike="noStrike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Családi Nap</a:t>
            </a:r>
            <a:endParaRPr b="0" i="0" sz="2400" u="none" cap="none" strike="noStrike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524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Comic Sans MS"/>
              <a:buChar char="•"/>
            </a:pPr>
            <a:r>
              <a:rPr b="0" i="0" lang="hu-HU" sz="2400" u="none" cap="none" strike="noStrike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Szent Gellért Nap</a:t>
            </a:r>
            <a:endParaRPr b="0" i="0" sz="2400" u="none" cap="none" strike="noStrike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524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Comic Sans MS"/>
              <a:buChar char="•"/>
            </a:pPr>
            <a:r>
              <a:rPr b="0" i="0" lang="hu-HU" sz="2400" u="none" cap="none" strike="noStrike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Erzsébet napi rózsaosztás</a:t>
            </a:r>
            <a:endParaRPr b="0" i="0" sz="2400" u="none" cap="none" strike="noStrike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524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Comic Sans MS"/>
              <a:buChar char="•"/>
            </a:pPr>
            <a:r>
              <a:rPr b="0" i="0" lang="hu-HU" sz="2400" u="none" cap="none" strike="noStrike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Egészséges életmód nap</a:t>
            </a:r>
            <a:endParaRPr b="0" i="0" sz="2400" u="none" cap="none" strike="noStrike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524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Comic Sans MS"/>
              <a:buChar char="•"/>
            </a:pPr>
            <a:r>
              <a:rPr b="0" i="0" lang="hu-HU" sz="2400" u="none" cap="none" strike="noStrike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Mikulás ünnepség</a:t>
            </a:r>
            <a:endParaRPr b="0" i="0" sz="2400" u="none" cap="none" strike="noStrike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524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Comic Sans MS"/>
              <a:buChar char="•"/>
            </a:pPr>
            <a:r>
              <a:rPr b="0" i="0" lang="hu-HU" sz="2400" u="none" cap="none" strike="noStrike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Farsang</a:t>
            </a:r>
            <a:endParaRPr b="0" i="0" sz="2400" u="none" cap="none" strike="noStrike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524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Comic Sans MS"/>
              <a:buChar char="•"/>
            </a:pPr>
            <a:r>
              <a:rPr b="0" i="0" lang="hu-HU" sz="2400" u="none" cap="none" strike="noStrike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Egyházi ünnepeink: advent, karácsony, húsvét, pünkösd</a:t>
            </a:r>
            <a:endParaRPr b="0" i="0" sz="2400" u="none" cap="none" strike="noStrike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524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Comic Sans MS"/>
              <a:buChar char="•"/>
            </a:pPr>
            <a:r>
              <a:rPr lang="hu-HU" sz="24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L</a:t>
            </a:r>
            <a:r>
              <a:rPr b="0" i="0" lang="hu-HU" sz="2400" u="none" cap="none" strike="noStrike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elki napok</a:t>
            </a:r>
            <a:endParaRPr b="0" i="0" sz="2400" u="none" cap="none" strike="noStrike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524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Comic Sans MS"/>
              <a:buChar char="•"/>
            </a:pPr>
            <a:r>
              <a:rPr b="0" i="0" lang="hu-HU" sz="2400" u="none" cap="none" strike="noStrike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Pánthy napok</a:t>
            </a:r>
            <a:endParaRPr b="0" i="0" sz="2400" u="none" cap="none" strike="noStrike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524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Comic Sans MS"/>
              <a:buChar char="•"/>
            </a:pPr>
            <a:r>
              <a:rPr b="0" i="0" lang="hu-HU" sz="2400" u="none" cap="none" strike="noStrike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Alapítványi gála és bál</a:t>
            </a:r>
            <a:endParaRPr b="0" i="0" sz="2400" u="none" cap="none" strike="noStrike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524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Comic Sans MS"/>
              <a:buChar char="•"/>
            </a:pPr>
            <a:r>
              <a:rPr b="0" i="0" lang="hu-HU" sz="2400" u="none" cap="none" strike="noStrike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Anyák napja</a:t>
            </a:r>
            <a:endParaRPr b="0" i="0" sz="2400" u="none" cap="none" strike="noStrike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524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Comic Sans MS"/>
              <a:buChar char="•"/>
            </a:pPr>
            <a:r>
              <a:rPr b="0" i="0" lang="hu-HU" sz="2400" u="none" cap="none" strike="noStrike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Apák napja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Comic Sans MS"/>
              <a:buNone/>
            </a:pPr>
            <a:r>
              <a:rPr b="0" i="0" lang="hu-HU" sz="2400" u="none" cap="none" strike="noStrike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osztálykirándulások </a:t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5"/>
          <p:cNvSpPr txBox="1"/>
          <p:nvPr>
            <p:ph type="ctrTitle"/>
          </p:nvPr>
        </p:nvSpPr>
        <p:spPr>
          <a:xfrm>
            <a:off x="928662" y="428604"/>
            <a:ext cx="7406640" cy="357315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7200"/>
              <a:buFont typeface="Comic Sans MS"/>
              <a:buNone/>
            </a:pPr>
            <a:r>
              <a:rPr b="0" lang="hu-HU" sz="72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CSALÁDI NAP</a:t>
            </a:r>
            <a:endParaRPr/>
          </a:p>
        </p:txBody>
      </p:sp>
      <p:sp>
        <p:nvSpPr>
          <p:cNvPr id="242" name="Google Shape;242;p35"/>
          <p:cNvSpPr txBox="1"/>
          <p:nvPr>
            <p:ph idx="1" type="subTitle"/>
          </p:nvPr>
        </p:nvSpPr>
        <p:spPr>
          <a:xfrm>
            <a:off x="642910" y="4500570"/>
            <a:ext cx="7854696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2332472_2271075739632370_8875558928025387008_o.jpg" id="247" name="Google Shape;247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" y="2060575"/>
            <a:ext cx="4114800" cy="27352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42333853_2271073849632559_2575776803209609216_o.jpg" id="248" name="Google Shape;248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6300" y="2060575"/>
            <a:ext cx="4114800" cy="2735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2348584_2271078822965395_706221807488729088_o.jpg" id="253" name="Google Shape;253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" y="2060575"/>
            <a:ext cx="4114800" cy="27352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42359209_2271075286299082_6221082492703604736_o.jpg" id="254" name="Google Shape;254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6300" y="2060575"/>
            <a:ext cx="4114800" cy="2735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2497091_2271077509632193_497206231891443712_o.jpg" id="259" name="Google Shape;259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4345" y="1556792"/>
            <a:ext cx="5957898" cy="396044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8"/>
          <p:cNvSpPr/>
          <p:nvPr/>
        </p:nvSpPr>
        <p:spPr>
          <a:xfrm>
            <a:off x="4686300" y="457200"/>
            <a:ext cx="4114800" cy="59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1"/>
          <p:cNvSpPr/>
          <p:nvPr/>
        </p:nvSpPr>
        <p:spPr>
          <a:xfrm>
            <a:off x="1619672" y="1556792"/>
            <a:ext cx="6480720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3600" u="none" cap="none" strike="noStrike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A katolikus oktatás 2010-ben indult újból útjára Törökszentmiklóson. Iskolánk katolikus szellemű iskolaként 60 év után kezdhette meg működését. </a:t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88024" y="1286499"/>
            <a:ext cx="3813888" cy="5085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2089" y="1286499"/>
            <a:ext cx="3813888" cy="5085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88024" y="1340768"/>
            <a:ext cx="3651870" cy="4869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4106" y="1340768"/>
            <a:ext cx="3651870" cy="4869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88024" y="1196752"/>
            <a:ext cx="3861910" cy="5149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8634" y="1196752"/>
            <a:ext cx="3861910" cy="5149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2"/>
          <p:cNvSpPr txBox="1"/>
          <p:nvPr>
            <p:ph type="ctrTitle"/>
          </p:nvPr>
        </p:nvSpPr>
        <p:spPr>
          <a:xfrm>
            <a:off x="928662" y="2928934"/>
            <a:ext cx="7406640" cy="1472184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7200"/>
              <a:buFont typeface="Comic Sans MS"/>
              <a:buNone/>
            </a:pPr>
            <a:r>
              <a:rPr lang="hu-HU" sz="72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FURULYA BEMUTATÓ</a:t>
            </a:r>
            <a:endParaRPr/>
          </a:p>
        </p:txBody>
      </p:sp>
      <p:sp>
        <p:nvSpPr>
          <p:cNvPr id="284" name="Google Shape;284;p42"/>
          <p:cNvSpPr txBox="1"/>
          <p:nvPr>
            <p:ph idx="1" type="subTitle"/>
          </p:nvPr>
        </p:nvSpPr>
        <p:spPr>
          <a:xfrm>
            <a:off x="500034" y="4714884"/>
            <a:ext cx="7854696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1571614_2286606168053705_8341819584055083008_n.jpg" id="289" name="Google Shape;289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1985683_2286605851387070_5987900519111196672_n.jpg" id="294" name="Google Shape;294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2156220_2286606161387039_1224691271411433472_n.jpg" id="299" name="Google Shape;299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6"/>
          <p:cNvSpPr txBox="1"/>
          <p:nvPr>
            <p:ph type="ctrTitle"/>
          </p:nvPr>
        </p:nvSpPr>
        <p:spPr>
          <a:xfrm>
            <a:off x="857224" y="2500306"/>
            <a:ext cx="7406640" cy="14721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7200"/>
              <a:buFont typeface="Comic Sans MS"/>
              <a:buNone/>
            </a:pPr>
            <a:r>
              <a:rPr lang="hu-HU" sz="72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FARSANG</a:t>
            </a:r>
            <a:endParaRPr/>
          </a:p>
        </p:txBody>
      </p:sp>
      <p:sp>
        <p:nvSpPr>
          <p:cNvPr id="305" name="Google Shape;305;p46"/>
          <p:cNvSpPr txBox="1"/>
          <p:nvPr>
            <p:ph idx="1" type="subTitle"/>
          </p:nvPr>
        </p:nvSpPr>
        <p:spPr>
          <a:xfrm>
            <a:off x="642910" y="4286256"/>
            <a:ext cx="7854696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006" y="1412776"/>
            <a:ext cx="3651870" cy="4869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20164" y="1844824"/>
            <a:ext cx="4860032" cy="3645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8082" y="1988840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92080" y="1268760"/>
            <a:ext cx="3363838" cy="4485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2"/>
          <p:cNvSpPr/>
          <p:nvPr/>
        </p:nvSpPr>
        <p:spPr>
          <a:xfrm>
            <a:off x="357158" y="2214554"/>
            <a:ext cx="8532082" cy="3046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Comic Sans MS"/>
              <a:buNone/>
            </a:pPr>
            <a:r>
              <a:rPr b="0" i="0" lang="hu-HU" sz="3200" u="none" cap="none" strike="noStrike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2012. szeptember 1-jével az akkor már szintén az Egri Főegyházmegye fenntartásában lévő Bercsényi Miklós Katolikus Gimnázium és Kollégiummal, valamint a Szent Kristóf Óvodával együtt többcélú intézménnyé olvadt össze.</a:t>
            </a:r>
            <a:endParaRPr b="0" i="0" sz="3200" u="none" cap="none" strike="noStrike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5840" y="908720"/>
            <a:ext cx="7452320" cy="5589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0"/>
          <p:cNvSpPr txBox="1"/>
          <p:nvPr>
            <p:ph type="ctrTitle"/>
          </p:nvPr>
        </p:nvSpPr>
        <p:spPr>
          <a:xfrm>
            <a:off x="928662" y="2500306"/>
            <a:ext cx="7406640" cy="14721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7200"/>
              <a:buFont typeface="Comic Sans MS"/>
              <a:buNone/>
            </a:pPr>
            <a:r>
              <a:rPr lang="hu-HU" sz="72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PÁNTHY NAPOK</a:t>
            </a:r>
            <a:endParaRPr/>
          </a:p>
        </p:txBody>
      </p:sp>
      <p:sp>
        <p:nvSpPr>
          <p:cNvPr id="328" name="Google Shape;328;p50"/>
          <p:cNvSpPr txBox="1"/>
          <p:nvPr>
            <p:ph idx="1" type="subTitle"/>
          </p:nvPr>
        </p:nvSpPr>
        <p:spPr>
          <a:xfrm>
            <a:off x="642910" y="4572008"/>
            <a:ext cx="7854696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20200309_144836.jpg" id="333" name="Google Shape;333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5852" y="1000108"/>
            <a:ext cx="6858048" cy="5143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20200310_150311.jpg" id="338" name="Google Shape;338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1538" y="1071546"/>
            <a:ext cx="7286676" cy="5465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20200310_150429.jpg" id="343" name="Google Shape;343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14612" y="952482"/>
            <a:ext cx="4214842" cy="5619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88369605_206808000527336_6820067204558487552_n.jpg" id="348" name="Google Shape;348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8728" y="1214422"/>
            <a:ext cx="6557190" cy="4929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89671145_641244139996984_7878799689816997888_n.jpg" id="353" name="Google Shape;353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472" y="1214422"/>
            <a:ext cx="3728006" cy="50328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89941655_208254667148689_2986550761049030656_n.jpg" id="354" name="Google Shape;354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3438" y="1214422"/>
            <a:ext cx="3724630" cy="5000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6"/>
          <p:cNvSpPr txBox="1"/>
          <p:nvPr>
            <p:ph type="ctrTitle"/>
          </p:nvPr>
        </p:nvSpPr>
        <p:spPr>
          <a:xfrm>
            <a:off x="868680" y="2996952"/>
            <a:ext cx="7406640" cy="14721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6480"/>
              <a:buFont typeface="Comic Sans MS"/>
              <a:buNone/>
            </a:pPr>
            <a:r>
              <a:rPr b="0" lang="hu-HU" sz="648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ALAPÍTVÁNYI GÁLA</a:t>
            </a:r>
            <a:endParaRPr/>
          </a:p>
        </p:txBody>
      </p:sp>
      <p:sp>
        <p:nvSpPr>
          <p:cNvPr id="360" name="Google Shape;360;p56"/>
          <p:cNvSpPr txBox="1"/>
          <p:nvPr>
            <p:ph idx="1" type="subTitle"/>
          </p:nvPr>
        </p:nvSpPr>
        <p:spPr>
          <a:xfrm>
            <a:off x="714348" y="4286256"/>
            <a:ext cx="7854696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7083431_2736083629798243_1876981097254879232_o.jpg" id="365" name="Google Shape;365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" y="2060575"/>
            <a:ext cx="4114800" cy="27352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7319861_2736100533129886_4070288472890408960_o.jpg" id="366" name="Google Shape;366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6300" y="2060575"/>
            <a:ext cx="4114800" cy="2735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8625869_2736084306464842_4711527171787587584_o.jpg" id="371" name="Google Shape;371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" y="2060575"/>
            <a:ext cx="4114800" cy="27352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8669737_2736058679800738_126216483100426240_o.jpg" id="372" name="Google Shape;372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6300" y="2060575"/>
            <a:ext cx="4114800" cy="2735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3"/>
          <p:cNvSpPr/>
          <p:nvPr/>
        </p:nvSpPr>
        <p:spPr>
          <a:xfrm>
            <a:off x="714348" y="2214554"/>
            <a:ext cx="7770024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3200" u="none" cap="none" strike="noStrike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Iskolánk tehát a múltba engedi vissza gyökereit, s a jelenben építkezve teljesítette ki magát, hogy a jövő nemzedékét nevelje. Az egykori múlt és a katolikus oktatási hagyományok is köteleznek bennünket.</a:t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8676670_2736109496462323_2737615654868746240_o.jpg" id="377" name="Google Shape;377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" y="2060575"/>
            <a:ext cx="4114800" cy="27352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8779033_2736063186466954_90150148067295232_o.jpg" id="378" name="Google Shape;378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6300" y="2060575"/>
            <a:ext cx="4114800" cy="2735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9189022_2736057456467527_5137934995268042752_o.jpg" id="383" name="Google Shape;383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1538" y="1500174"/>
            <a:ext cx="6945610" cy="4617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1"/>
          <p:cNvSpPr txBox="1"/>
          <p:nvPr>
            <p:ph type="ctrTitle"/>
          </p:nvPr>
        </p:nvSpPr>
        <p:spPr>
          <a:xfrm>
            <a:off x="857224" y="2571744"/>
            <a:ext cx="7406640" cy="14721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omic Sans MS"/>
              <a:buNone/>
            </a:pPr>
            <a:r>
              <a:rPr b="1" lang="hu-HU" sz="44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OSZTÁLYKIRÁNDULÁS</a:t>
            </a:r>
            <a:endParaRPr/>
          </a:p>
        </p:txBody>
      </p:sp>
      <p:sp>
        <p:nvSpPr>
          <p:cNvPr id="389" name="Google Shape;389;p61"/>
          <p:cNvSpPr txBox="1"/>
          <p:nvPr>
            <p:ph idx="1" type="subTitle"/>
          </p:nvPr>
        </p:nvSpPr>
        <p:spPr>
          <a:xfrm>
            <a:off x="642910" y="4357694"/>
            <a:ext cx="7854696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1115062_2271272909587031_3497851267424714752_n.jpg" id="394" name="Google Shape;394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" y="1885950"/>
            <a:ext cx="4114800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61172334_2271272819587040_7983659027131269120_n.jpg" id="395" name="Google Shape;395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6300" y="1885950"/>
            <a:ext cx="4114800" cy="308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1415709_2271272516253737_8353589512433041408_n.jpg" id="400" name="Google Shape;400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" y="1885950"/>
            <a:ext cx="4114800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61507840_2271273126253676_8278845592445124608_n.jpg" id="401" name="Google Shape;401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63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4"/>
          <p:cNvSpPr txBox="1"/>
          <p:nvPr>
            <p:ph type="ctrTitle"/>
          </p:nvPr>
        </p:nvSpPr>
        <p:spPr>
          <a:xfrm>
            <a:off x="857224" y="3071810"/>
            <a:ext cx="7406640" cy="14721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7200"/>
              <a:buFont typeface="Comic Sans MS"/>
              <a:buNone/>
            </a:pPr>
            <a:r>
              <a:rPr lang="hu-HU" sz="72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FUTBALL ÉJSZAKÁJA</a:t>
            </a:r>
            <a:endParaRPr/>
          </a:p>
        </p:txBody>
      </p:sp>
      <p:sp>
        <p:nvSpPr>
          <p:cNvPr id="407" name="Google Shape;407;p64"/>
          <p:cNvSpPr txBox="1"/>
          <p:nvPr>
            <p:ph idx="1" type="subTitle"/>
          </p:nvPr>
        </p:nvSpPr>
        <p:spPr>
          <a:xfrm>
            <a:off x="714348" y="5105400"/>
            <a:ext cx="7854696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9907637_3090954944311108_3673189858425176064_o.jpg" id="412" name="Google Shape;412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90525"/>
            <a:ext cx="9144000" cy="60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0122983_3090962014310401_8119650293156675584_o.jpg" id="417" name="Google Shape;417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92350" y="0"/>
            <a:ext cx="4557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0143457_3090954997644436_7407908795562590208_o.jpg" id="422" name="Google Shape;422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90525"/>
            <a:ext cx="9144000" cy="60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8"/>
          <p:cNvSpPr txBox="1"/>
          <p:nvPr>
            <p:ph type="ctrTitle"/>
          </p:nvPr>
        </p:nvSpPr>
        <p:spPr>
          <a:xfrm>
            <a:off x="857224" y="2857496"/>
            <a:ext cx="7406640" cy="14721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6480"/>
              <a:buFont typeface="Comic Sans MS"/>
              <a:buNone/>
            </a:pPr>
            <a:r>
              <a:rPr lang="hu-HU" sz="648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ZENE VILÁGNAPJA</a:t>
            </a:r>
            <a:endParaRPr/>
          </a:p>
        </p:txBody>
      </p:sp>
      <p:sp>
        <p:nvSpPr>
          <p:cNvPr id="428" name="Google Shape;428;p68"/>
          <p:cNvSpPr txBox="1"/>
          <p:nvPr>
            <p:ph idx="1" type="subTitle"/>
          </p:nvPr>
        </p:nvSpPr>
        <p:spPr>
          <a:xfrm>
            <a:off x="785786" y="4643446"/>
            <a:ext cx="7854696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4"/>
          <p:cNvSpPr txBox="1"/>
          <p:nvPr>
            <p:ph type="title"/>
          </p:nvPr>
        </p:nvSpPr>
        <p:spPr>
          <a:xfrm>
            <a:off x="500034" y="8572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40"/>
              <a:buFont typeface="Comic Sans MS"/>
              <a:buNone/>
            </a:pPr>
            <a:r>
              <a:rPr b="1" lang="hu-HU" sz="324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AZ ÉPÜLET ÉS A TANTESTÜLET PROFILJA</a:t>
            </a:r>
            <a:br>
              <a:rPr lang="hu-HU" sz="3240"/>
            </a:br>
            <a:endParaRPr sz="3240"/>
          </a:p>
        </p:txBody>
      </p:sp>
      <p:sp>
        <p:nvSpPr>
          <p:cNvPr id="183" name="Google Shape;183;p24"/>
          <p:cNvSpPr txBox="1"/>
          <p:nvPr>
            <p:ph idx="1" type="body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90"/>
              <a:buNone/>
            </a:pPr>
            <a:r>
              <a:rPr lang="hu-HU" sz="279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ISKOLÁNK NAPPALI RENDSZERŰ ÁLTALÁNOS MŰVELTSÉGET MEGALAPOZÓ KÉPZÉST FOLYTAT, NYOLC ÉVFOLYAMOS RENDSZERBEN. INTÉZMÉNYÜNK ÉPÜLETE AZ EGYKORI POLGÁRI FIÚISKOLA ÉPÜLETE VOLT. IDÉN MÁR 94. TANÉVÉT KEZDTE MEG. </a:t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1687105_1392757627558922_612668473364971520_n.jpg" id="433" name="Google Shape;433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3500" y="457200"/>
            <a:ext cx="21336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1725144_519174938897671_8549535511138533376_n.jpg" id="434" name="Google Shape;434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76900" y="457200"/>
            <a:ext cx="21336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1768405_2408925765881325_6991505063311048704_n.jpg" id="435" name="Google Shape;435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1797326_514344242691934_250176523527520256_n.jpg" id="436" name="Google Shape;436;p6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76900" y="3543300"/>
            <a:ext cx="21336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1842354_478804626309670_549024264993374208_n.jpg" id="441" name="Google Shape;441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3500" y="457200"/>
            <a:ext cx="21336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1865217_1917017795110645_3754325132131172352_n.jpg" id="442" name="Google Shape;442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76900" y="457200"/>
            <a:ext cx="21336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1903636_684390415387553_3163666304573898752_n.jpg" id="443" name="Google Shape;443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33500" y="3543300"/>
            <a:ext cx="21336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2032193_543646203069650_4564505613702266880_n.jpg" id="444" name="Google Shape;444;p7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76900" y="3543300"/>
            <a:ext cx="21336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2290754_753891901725930_4462783075687858176_n.jpg" id="449" name="Google Shape;449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3500" y="457200"/>
            <a:ext cx="21336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2578782_448521592678314_4972950135899160576_n.jpg" id="450" name="Google Shape;450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76900" y="457200"/>
            <a:ext cx="21336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2696454_502605997228597_6954220735682314240_n.jpg" id="451" name="Google Shape;451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33500" y="3543300"/>
            <a:ext cx="21336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2808261_908050589570251_3678507770966966272_n.jpg" id="452" name="Google Shape;452;p7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76900" y="3543300"/>
            <a:ext cx="21336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72"/>
          <p:cNvSpPr txBox="1"/>
          <p:nvPr>
            <p:ph type="ctrTitle"/>
          </p:nvPr>
        </p:nvSpPr>
        <p:spPr>
          <a:xfrm>
            <a:off x="1313259" y="1300786"/>
            <a:ext cx="6517482" cy="25092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omic Sans MS"/>
              <a:buNone/>
            </a:pPr>
            <a:r>
              <a:rPr lang="hu-HU">
                <a:latin typeface="Comic Sans MS"/>
                <a:ea typeface="Comic Sans MS"/>
                <a:cs typeface="Comic Sans MS"/>
                <a:sym typeface="Comic Sans MS"/>
              </a:rPr>
              <a:t>LEGYÉL TE IS PÁNTHYS!</a:t>
            </a:r>
            <a:endParaRPr/>
          </a:p>
        </p:txBody>
      </p:sp>
      <p:sp>
        <p:nvSpPr>
          <p:cNvPr id="458" name="Google Shape;458;p72"/>
          <p:cNvSpPr txBox="1"/>
          <p:nvPr>
            <p:ph idx="1" type="subTitle"/>
          </p:nvPr>
        </p:nvSpPr>
        <p:spPr>
          <a:xfrm>
            <a:off x="533400" y="3228536"/>
            <a:ext cx="7854696" cy="27007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/>
          </a:p>
        </p:txBody>
      </p:sp>
      <p:pic>
        <p:nvPicPr>
          <p:cNvPr descr="120193961_333335348097552_1347812684682367244_n.jpg" id="459" name="Google Shape;459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" y="385741"/>
            <a:ext cx="8572530" cy="6086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5"/>
          <p:cNvSpPr/>
          <p:nvPr/>
        </p:nvSpPr>
        <p:spPr>
          <a:xfrm>
            <a:off x="642910" y="980728"/>
            <a:ext cx="7858180" cy="60016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3200" u="none" cap="none" strike="noStrike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Az épület évről évre szebb a folyamatos felújítások által. A tavalyi év folyamán az alsósok emeletén ablakcsere és világítás csere volt.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3200" u="none" cap="none" strike="noStrike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Az intézmény jól felszerelt, a felsős termekben interaktív táblák, az alsós termekben internet és projektor áll rendelkezésünkre. Az interaktív tanításhoz tabletet is tudunk biztosítani diákjainknak.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rgbClr val="A06A28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rgbClr val="A06A2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6"/>
          <p:cNvSpPr/>
          <p:nvPr/>
        </p:nvSpPr>
        <p:spPr>
          <a:xfrm>
            <a:off x="899592" y="1052736"/>
            <a:ext cx="7531770" cy="5016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4000" u="none" cap="none" strike="noStrike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Intézményünk fő profilja az emelt természettudomány oktatás, melyet már első osztálytól emelt óraszámban tanulnak a gyerekek illetve 3. osztálytól emelt természetismeret fakultáció is van. </a:t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7"/>
          <p:cNvSpPr/>
          <p:nvPr/>
        </p:nvSpPr>
        <p:spPr>
          <a:xfrm>
            <a:off x="642910" y="1052736"/>
            <a:ext cx="7929618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3600" u="none" cap="none" strike="noStrike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Az elmúlt években többször volt lehetőség arra, hogy a gyerekek csillagászati megfigyelésen vegyenek részt.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99" name="Google Shape;199;p27"/>
          <p:cNvSpPr/>
          <p:nvPr/>
        </p:nvSpPr>
        <p:spPr>
          <a:xfrm>
            <a:off x="624545" y="3614754"/>
            <a:ext cx="7858180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Több olyan pályázaton nyert táborban is részt vehettek, ahol különböző anyagokat, élőlényeket vizsgálhattak meg. </a:t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8"/>
          <p:cNvSpPr/>
          <p:nvPr/>
        </p:nvSpPr>
        <p:spPr>
          <a:xfrm>
            <a:off x="857224" y="889843"/>
            <a:ext cx="7429552" cy="50783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5400"/>
              <a:buFont typeface="Comic Sans MS"/>
              <a:buNone/>
            </a:pPr>
            <a:r>
              <a:rPr b="0" i="0" lang="hu-HU" sz="5400" u="none" cap="none" strike="noStrike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Iskolánkban már első osztályos koruktól angol nyelv és informatika oktatásban is részesülnek tanulóink.</a:t>
            </a:r>
            <a:endParaRPr b="0" i="0" sz="5400" u="none" cap="none" strike="noStrike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seppecske">
  <a:themeElements>
    <a:clrScheme name="Sárga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